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8020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60758-504D-EC06-D08E-6D61F102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671135-3AF6-E931-3287-743214109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9FB31-F1E8-2D30-B2C0-FDF1EEFA8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D8106-B5A2-B312-EF30-31398088F8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5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630B-5BC8-FF3B-167F-9ACD1CBDF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C3FD88-22F9-1F48-755C-C45FD5746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60EC7-25EF-9673-138A-A37E1603E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98741-DBD9-E503-26F7-31826655C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8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181818"/>
          </a:solidFill>
          <a:ln w="12700">
            <a:solidFill>
              <a:srgbClr val="18181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046720" y="0"/>
            <a:ext cx="1097280" cy="5143500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66AB26-BD74-AA85-C5E8-0F617736E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1191" y="-137160"/>
            <a:ext cx="4811711" cy="16002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8521A55-7639-92EF-8B7D-1109C6568C79}"/>
              </a:ext>
            </a:extLst>
          </p:cNvPr>
          <p:cNvGrpSpPr/>
          <p:nvPr/>
        </p:nvGrpSpPr>
        <p:grpSpPr>
          <a:xfrm>
            <a:off x="1263015" y="1841182"/>
            <a:ext cx="5795010" cy="1464945"/>
            <a:chOff x="1078230" y="1108710"/>
            <a:chExt cx="5795010" cy="1464945"/>
          </a:xfrm>
        </p:grpSpPr>
        <p:sp>
          <p:nvSpPr>
            <p:cNvPr id="6" name="Text 3"/>
            <p:cNvSpPr/>
            <p:nvPr/>
          </p:nvSpPr>
          <p:spPr>
            <a:xfrm>
              <a:off x="1078230" y="1108710"/>
              <a:ext cx="5795010" cy="7696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4400" dirty="0">
                  <a:solidFill>
                    <a:srgbClr val="FFFFFF"/>
                  </a:solidFill>
                  <a:latin typeface="Arial" panose="020B0604020202020204" pitchFamily="34" charset="0"/>
                  <a:ea typeface="Arial Black" pitchFamily="34" charset="-122"/>
                  <a:cs typeface="Arial" panose="020B0604020202020204" pitchFamily="34" charset="0"/>
                </a:rPr>
                <a:t>ONCHAIN FUTMINNA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3">
              <a:extLst>
                <a:ext uri="{FF2B5EF4-FFF2-40B4-BE49-F238E27FC236}">
                  <a16:creationId xmlns:a16="http://schemas.microsoft.com/office/drawing/2014/main" id="{AA8566CC-7813-FDAB-008A-BDCC9F8B5A16}"/>
                </a:ext>
              </a:extLst>
            </p:cNvPr>
            <p:cNvSpPr/>
            <p:nvPr/>
          </p:nvSpPr>
          <p:spPr>
            <a:xfrm>
              <a:off x="2120264" y="1804035"/>
              <a:ext cx="3968115" cy="7696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4400" b="1" dirty="0">
                  <a:solidFill>
                    <a:srgbClr val="FFFFFF"/>
                  </a:solidFill>
                  <a:latin typeface="Arial" panose="020B0604020202020204" pitchFamily="34" charset="0"/>
                  <a:ea typeface="Arial Black" pitchFamily="34" charset="-122"/>
                  <a:cs typeface="Arial" panose="020B0604020202020204" pitchFamily="34" charset="0"/>
                </a:rPr>
                <a:t>ONBOARDING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E9644E-A17A-DBD3-920F-A268B9279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E8F18F3-0ABE-721A-29FF-2551848B3160}"/>
              </a:ext>
            </a:extLst>
          </p:cNvPr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181818"/>
          </a:solidFill>
          <a:ln w="12700">
            <a:solidFill>
              <a:srgbClr val="181818"/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1E1B597-E54D-ACB9-33A2-0F84C3EAC5FC}"/>
              </a:ext>
            </a:extLst>
          </p:cNvPr>
          <p:cNvSpPr/>
          <p:nvPr/>
        </p:nvSpPr>
        <p:spPr>
          <a:xfrm>
            <a:off x="8046720" y="0"/>
            <a:ext cx="1097280" cy="5143500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C257CB9-69FE-74AD-477E-FCD2E925545D}"/>
              </a:ext>
            </a:extLst>
          </p:cNvPr>
          <p:cNvSpPr/>
          <p:nvPr/>
        </p:nvSpPr>
        <p:spPr>
          <a:xfrm>
            <a:off x="502920" y="12344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Demystifying</a:t>
            </a:r>
            <a:endParaRPr lang="en-US" sz="52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C12AD2C-D0EE-48E4-3BFD-B47D7CD344A3}"/>
              </a:ext>
            </a:extLst>
          </p:cNvPr>
          <p:cNvSpPr/>
          <p:nvPr/>
        </p:nvSpPr>
        <p:spPr>
          <a:xfrm>
            <a:off x="502920" y="2011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Technology</a:t>
            </a:r>
            <a:endParaRPr lang="en-US" sz="52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C45C62B-CCAD-EFB1-9312-6A3CD68BC675}"/>
              </a:ext>
            </a:extLst>
          </p:cNvPr>
          <p:cNvSpPr/>
          <p:nvPr/>
        </p:nvSpPr>
        <p:spPr>
          <a:xfrm>
            <a:off x="502920" y="30175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Blockchain? Why Does It Matter? What's the Opportunity?</a:t>
            </a:r>
            <a:endParaRPr lang="en-US" sz="13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CA178B-2C9D-E333-8E7F-F2ED20B3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1191" y="-137160"/>
            <a:ext cx="4811711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59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28600" y="566928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 is Blockchain?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228600" y="1463040"/>
            <a:ext cx="4251960" cy="13716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11480" y="1783080"/>
            <a:ext cx="548640" cy="54864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901952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97280" y="16002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≠ Crypto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1097280" y="1993392"/>
            <a:ext cx="3246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 is the OS-level infrastructure. Cryptocurrency is just one app built on top of it.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709160" y="1463040"/>
            <a:ext cx="4251960" cy="13716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892040" y="1783080"/>
            <a:ext cx="548640" cy="54864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12" y="1901952"/>
            <a:ext cx="292608" cy="2926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577840" y="16002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Decentralized Ledger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5577840" y="1993392"/>
            <a:ext cx="3246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Identical copies of the transaction record exist across thousands of global network nodes.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228600" y="3063240"/>
            <a:ext cx="4251960" cy="13716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11480" y="3383280"/>
            <a:ext cx="548640" cy="54864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3502152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097280" y="32004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Immutability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1097280" y="3593592"/>
            <a:ext cx="3246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cryptographically verified and added to the chain, records can never be altered or deleted.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4709160" y="3063240"/>
            <a:ext cx="4251960" cy="13716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4892040" y="3383280"/>
            <a:ext cx="548640" cy="54864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912" y="3502152"/>
            <a:ext cx="292608" cy="29260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577840" y="32004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Distributed Trust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5577840" y="3593592"/>
            <a:ext cx="32461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Eliminates single points of failure. No central authority controls or can corrupt the data.</a:t>
            </a:r>
            <a:endParaRPr lang="en-US" sz="1000" dirty="0"/>
          </a:p>
        </p:txBody>
      </p:sp>
      <p:sp>
        <p:nvSpPr>
          <p:cNvPr id="26" name="Shape 1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228600" y="48828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CLUB · FUTMINNA</a:t>
            </a:r>
            <a:endParaRPr lang="en-US" sz="7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981F5BD-8B65-481B-E415-CCC0DF465B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7380" y="-65532"/>
            <a:ext cx="3391111" cy="1127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28600" y="56692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Four Verified Blockchain Networks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228600" y="1417320"/>
            <a:ext cx="2057400" cy="3291840"/>
          </a:xfrm>
          <a:prstGeom prst="rect">
            <a:avLst/>
          </a:prstGeom>
          <a:solidFill>
            <a:srgbClr val="1E1E1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28600" y="1417320"/>
            <a:ext cx="20574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5760" y="16002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PUBLIC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65760" y="19385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Permissionless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65760" y="2258568"/>
            <a:ext cx="173736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5760" y="2359152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Completely open. Anyone can read, write, and audit.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65760" y="34290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EXAMPLES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365760" y="3639312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Bitcoin · Ethereum · Sui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2423160" y="1417320"/>
            <a:ext cx="2057400" cy="32918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2423160" y="1417320"/>
            <a:ext cx="20574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560320" y="16002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PRIVATE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2560320" y="19385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Permissioned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2560320" y="2258568"/>
            <a:ext cx="173736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560320" y="2359152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closed. Access strictly controlled by one entity.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2560320" y="34290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EXAMPLES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2560320" y="3639312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Hyperledger Fabric · R3 Corda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617720" y="1417320"/>
            <a:ext cx="2057400" cy="3291840"/>
          </a:xfrm>
          <a:prstGeom prst="rect">
            <a:avLst/>
          </a:prstGeom>
          <a:solidFill>
            <a:srgbClr val="1E1E1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617720" y="1417320"/>
            <a:ext cx="20574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54880" y="16002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CONSORTIUM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754880" y="19385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Multi-governed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754880" y="2258568"/>
            <a:ext cx="173736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754880" y="2359152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by a pre-selected group of institutions.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4754880" y="34290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EXAMPLES</a:t>
            </a:r>
            <a:endParaRPr lang="en-US" sz="700" dirty="0"/>
          </a:p>
        </p:txBody>
      </p:sp>
      <p:sp>
        <p:nvSpPr>
          <p:cNvPr id="29" name="Text 26"/>
          <p:cNvSpPr/>
          <p:nvPr/>
        </p:nvSpPr>
        <p:spPr>
          <a:xfrm>
            <a:off x="4754880" y="3639312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GSBN · B3i Insurance Network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6812280" y="1417320"/>
            <a:ext cx="2057400" cy="32918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812280" y="1417320"/>
            <a:ext cx="20574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949440" y="16002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HYBRID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6949440" y="193852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of Both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6949440" y="2258568"/>
            <a:ext cx="173736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6949440" y="2359152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data controls + public transparency proofs.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6949440" y="34290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EXAMPLES</a:t>
            </a:r>
            <a:endParaRPr lang="en-US" sz="700" dirty="0"/>
          </a:p>
        </p:txBody>
      </p:sp>
      <p:sp>
        <p:nvSpPr>
          <p:cNvPr id="37" name="Text 34"/>
          <p:cNvSpPr/>
          <p:nvPr/>
        </p:nvSpPr>
        <p:spPr>
          <a:xfrm>
            <a:off x="6949440" y="3639312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XinFin (XDC) · Dragonchain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228600" y="48828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CLUB · FUTMINNA</a:t>
            </a:r>
            <a:endParaRPr lang="en-US" sz="700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C27DD17-063F-1F16-0259-A0E4B73AC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080" y="-252984"/>
            <a:ext cx="3391111" cy="1127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28600" y="56692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Why You Should Care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228600" y="10515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BBBBB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Merging of Frontiers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228600" y="1737360"/>
            <a:ext cx="8641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5760" y="1883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3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8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01952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180136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+ AI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1280160" y="2084832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ledgers record AI training logs, data usage rights, and multi-agent communication for absolute auditability.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228600" y="2487168"/>
            <a:ext cx="8641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65760" y="26334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3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8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2651760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80160" y="2551176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Trust &amp; Provenance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1280160" y="2834640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contracts enforce data rights for AI agents. Every model decision becomes traceable and auditable on-chain.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228600" y="3236976"/>
            <a:ext cx="8641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365760" y="3383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3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8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340156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280160" y="3300984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Robotics Integration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1280160" y="3584448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platforms execute tasks via decentralized smart contracts — not risky centralized servers. (e.g., Sui for Robotics)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228600" y="3986784"/>
            <a:ext cx="8641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365760" y="41330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3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8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4151376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280160" y="405079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IoT Telemetry &amp; Security</a:t>
            </a:r>
            <a:endParaRPr lang="en-US" sz="1200" dirty="0"/>
          </a:p>
        </p:txBody>
      </p:sp>
      <p:sp>
        <p:nvSpPr>
          <p:cNvPr id="26" name="Text 19"/>
          <p:cNvSpPr/>
          <p:nvPr/>
        </p:nvSpPr>
        <p:spPr>
          <a:xfrm>
            <a:off x="1280160" y="4334256"/>
            <a:ext cx="740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Connected sensors stream encrypted operational data to immutable chains, preventing data spoofing and manipulation.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28" name="Text 21"/>
          <p:cNvSpPr/>
          <p:nvPr/>
        </p:nvSpPr>
        <p:spPr>
          <a:xfrm>
            <a:off x="228600" y="48828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CLUB · FUTMINNA</a:t>
            </a:r>
            <a:endParaRPr lang="en-US" sz="7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52C3632-6D92-91F0-E512-0F99544F6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7669" y="-118872"/>
            <a:ext cx="3391111" cy="1127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228600" y="566928"/>
            <a:ext cx="8503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Real-Life Use Cases; Beyond the Coin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228600" y="1371600"/>
            <a:ext cx="2743200" cy="35204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28600" y="1371600"/>
            <a:ext cx="27432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554480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5760" y="19842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Chain &amp; Food Safety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365760" y="2450592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Walmart &amp; IBM Food Trust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365760" y="2834640"/>
            <a:ext cx="246888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65760" y="289864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 days → 2.2 sec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365760" y="341071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traceback time</a:t>
            </a:r>
            <a:endParaRPr lang="en-US" sz="800" dirty="0"/>
          </a:p>
        </p:txBody>
      </p:sp>
      <p:sp>
        <p:nvSpPr>
          <p:cNvPr id="14" name="Text 10"/>
          <p:cNvSpPr/>
          <p:nvPr/>
        </p:nvSpPr>
        <p:spPr>
          <a:xfrm>
            <a:off x="365760" y="3675888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Traces food from farm to shelf. Drastically cuts recall response time and prevents massive product waste.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3182112" y="1371600"/>
            <a:ext cx="2743200" cy="35204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3182112" y="1371600"/>
            <a:ext cx="27432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92" y="1554480"/>
            <a:ext cx="347472" cy="34747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319272" y="19842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Identity &amp; Governance</a:t>
            </a:r>
            <a:endParaRPr lang="en-US" sz="1000" dirty="0"/>
          </a:p>
        </p:txBody>
      </p:sp>
      <p:sp>
        <p:nvSpPr>
          <p:cNvPr id="19" name="Text 14"/>
          <p:cNvSpPr/>
          <p:nvPr/>
        </p:nvSpPr>
        <p:spPr>
          <a:xfrm>
            <a:off x="3319272" y="2450592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Estonia X-Road Infrastructure</a:t>
            </a:r>
            <a:endParaRPr lang="en-US" sz="850" dirty="0"/>
          </a:p>
        </p:txBody>
      </p:sp>
      <p:sp>
        <p:nvSpPr>
          <p:cNvPr id="20" name="Shape 15"/>
          <p:cNvSpPr/>
          <p:nvPr/>
        </p:nvSpPr>
        <p:spPr>
          <a:xfrm>
            <a:off x="3319272" y="2834640"/>
            <a:ext cx="246888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3319272" y="289864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100%</a:t>
            </a:r>
            <a:endParaRPr lang="en-US" sz="2200" dirty="0"/>
          </a:p>
        </p:txBody>
      </p:sp>
      <p:sp>
        <p:nvSpPr>
          <p:cNvPr id="22" name="Text 17"/>
          <p:cNvSpPr/>
          <p:nvPr/>
        </p:nvSpPr>
        <p:spPr>
          <a:xfrm>
            <a:off x="3319272" y="341071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forgery eliminated</a:t>
            </a:r>
            <a:endParaRPr lang="en-US" sz="800" dirty="0"/>
          </a:p>
        </p:txBody>
      </p:sp>
      <p:sp>
        <p:nvSpPr>
          <p:cNvPr id="23" name="Text 18"/>
          <p:cNvSpPr/>
          <p:nvPr/>
        </p:nvSpPr>
        <p:spPr>
          <a:xfrm>
            <a:off x="3319272" y="3675888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Powers national digital IDs, tamper-proof health records, and secure e-voting. No paper dependency.</a:t>
            </a:r>
            <a:endParaRPr lang="en-US" sz="950" dirty="0"/>
          </a:p>
        </p:txBody>
      </p:sp>
      <p:sp>
        <p:nvSpPr>
          <p:cNvPr id="24" name="Shape 19"/>
          <p:cNvSpPr/>
          <p:nvPr/>
        </p:nvSpPr>
        <p:spPr>
          <a:xfrm>
            <a:off x="6135624" y="1371600"/>
            <a:ext cx="2743200" cy="35204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6135624" y="1371600"/>
            <a:ext cx="2743200" cy="5486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504" y="1554480"/>
            <a:ext cx="347472" cy="347472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6272784" y="19842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Institutional Finance</a:t>
            </a:r>
            <a:endParaRPr lang="en-US" sz="1000" dirty="0"/>
          </a:p>
        </p:txBody>
      </p:sp>
      <p:sp>
        <p:nvSpPr>
          <p:cNvPr id="28" name="Text 22"/>
          <p:cNvSpPr/>
          <p:nvPr/>
        </p:nvSpPr>
        <p:spPr>
          <a:xfrm>
            <a:off x="6272784" y="2450592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BlackRock BUIDL Tokenized Fund</a:t>
            </a:r>
            <a:endParaRPr lang="en-US" sz="850" dirty="0"/>
          </a:p>
        </p:txBody>
      </p:sp>
      <p:sp>
        <p:nvSpPr>
          <p:cNvPr id="29" name="Shape 23"/>
          <p:cNvSpPr/>
          <p:nvPr/>
        </p:nvSpPr>
        <p:spPr>
          <a:xfrm>
            <a:off x="6272784" y="2834640"/>
            <a:ext cx="246888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6272784" y="289864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24 / 7 / 365</a:t>
            </a:r>
            <a:endParaRPr lang="en-US" sz="2200" dirty="0"/>
          </a:p>
        </p:txBody>
      </p:sp>
      <p:sp>
        <p:nvSpPr>
          <p:cNvPr id="31" name="Text 25"/>
          <p:cNvSpPr/>
          <p:nvPr/>
        </p:nvSpPr>
        <p:spPr>
          <a:xfrm>
            <a:off x="6272784" y="3410712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settlement speed</a:t>
            </a:r>
            <a:endParaRPr lang="en-US" sz="800" dirty="0"/>
          </a:p>
        </p:txBody>
      </p:sp>
      <p:sp>
        <p:nvSpPr>
          <p:cNvPr id="32" name="Text 26"/>
          <p:cNvSpPr/>
          <p:nvPr/>
        </p:nvSpPr>
        <p:spPr>
          <a:xfrm>
            <a:off x="6272784" y="3675888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Tokenizes US Treasury bonds on public blockchain. Instant global financial settlement without legacy delays.</a:t>
            </a:r>
            <a:endParaRPr lang="en-US" sz="950" dirty="0"/>
          </a:p>
        </p:txBody>
      </p:sp>
      <p:sp>
        <p:nvSpPr>
          <p:cNvPr id="33" name="Shape 2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228600" y="48828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CLUB · FUTMINNA</a:t>
            </a:r>
            <a:endParaRPr lang="en-US" sz="7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D1DDFB7-BF3C-FB44-0DFF-F0847F5601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220" y="-233172"/>
            <a:ext cx="3391111" cy="1127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286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3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CAREERS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228600" y="56692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Career Opportunities; The Open Invitation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228600" y="141732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3192" y="164592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" y="1764792"/>
            <a:ext cx="265176" cy="265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152704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1005840" y="189280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Frontend, Backend &amp; Full-Stack. Build web interfaces, APIs, and smart contract integrations.</a:t>
            </a:r>
            <a:endParaRPr lang="en-US" sz="900" dirty="0"/>
          </a:p>
        </p:txBody>
      </p:sp>
      <p:sp>
        <p:nvSpPr>
          <p:cNvPr id="11" name="Shape 7"/>
          <p:cNvSpPr/>
          <p:nvPr/>
        </p:nvSpPr>
        <p:spPr>
          <a:xfrm>
            <a:off x="3154680" y="141732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3319272" y="164592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144" y="1764792"/>
            <a:ext cx="265176" cy="26517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31920" y="152704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3931920" y="189280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UI/UX Designers. Transform complex crypto workflows into seamless user experiences.</a:t>
            </a:r>
            <a:endParaRPr lang="en-US" sz="900" dirty="0"/>
          </a:p>
        </p:txBody>
      </p:sp>
      <p:sp>
        <p:nvSpPr>
          <p:cNvPr id="16" name="Shape 11"/>
          <p:cNvSpPr/>
          <p:nvPr/>
        </p:nvSpPr>
        <p:spPr>
          <a:xfrm>
            <a:off x="6080760" y="141732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6245352" y="164592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224" y="1764792"/>
            <a:ext cx="265176" cy="26517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858000" y="152704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6858000" y="189280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Hackers &amp; Brand Strategists. Drive protocol adoption and build sustainable user bases.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228600" y="306324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393192" y="329184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64" y="3410712"/>
            <a:ext cx="265176" cy="26517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005840" y="317296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Management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1005840" y="353872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Moderators &amp; Ops Leads. Nurture global engagement and maintain healthy communities.</a:t>
            </a:r>
            <a:endParaRPr lang="en-US" sz="900" dirty="0"/>
          </a:p>
        </p:txBody>
      </p:sp>
      <p:sp>
        <p:nvSpPr>
          <p:cNvPr id="26" name="Shape 19"/>
          <p:cNvSpPr/>
          <p:nvPr/>
        </p:nvSpPr>
        <p:spPr>
          <a:xfrm>
            <a:off x="3154680" y="306324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0"/>
          <p:cNvSpPr/>
          <p:nvPr/>
        </p:nvSpPr>
        <p:spPr>
          <a:xfrm>
            <a:off x="3319272" y="329184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8144" y="3410712"/>
            <a:ext cx="265176" cy="26517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3931920" y="317296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Creation</a:t>
            </a:r>
            <a:endParaRPr lang="en-US" sz="1100" dirty="0"/>
          </a:p>
        </p:txBody>
      </p:sp>
      <p:sp>
        <p:nvSpPr>
          <p:cNvPr id="30" name="Text 22"/>
          <p:cNvSpPr/>
          <p:nvPr/>
        </p:nvSpPr>
        <p:spPr>
          <a:xfrm>
            <a:off x="3931920" y="353872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Writers &amp; Video Creators. Simplify technical docs into high-impact educational assets.</a:t>
            </a:r>
            <a:endParaRPr lang="en-US" sz="900" dirty="0"/>
          </a:p>
        </p:txBody>
      </p:sp>
      <p:sp>
        <p:nvSpPr>
          <p:cNvPr id="31" name="Shape 23"/>
          <p:cNvSpPr/>
          <p:nvPr/>
        </p:nvSpPr>
        <p:spPr>
          <a:xfrm>
            <a:off x="6080760" y="3063240"/>
            <a:ext cx="2743200" cy="14630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6245352" y="3291840"/>
            <a:ext cx="502920" cy="502920"/>
          </a:xfrm>
          <a:prstGeom prst="ellipse">
            <a:avLst/>
          </a:prstGeom>
          <a:solidFill>
            <a:srgbClr val="2A2A2A"/>
          </a:solidFill>
          <a:ln w="12700">
            <a:solidFill>
              <a:srgbClr val="333333"/>
            </a:solidFill>
            <a:prstDash val="solid"/>
          </a:ln>
        </p:spPr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4224" y="3410712"/>
            <a:ext cx="265176" cy="265176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6858000" y="317296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</a:t>
            </a:r>
            <a:endParaRPr lang="en-US" sz="1100" dirty="0"/>
          </a:p>
        </p:txBody>
      </p:sp>
      <p:sp>
        <p:nvSpPr>
          <p:cNvPr id="35" name="Text 26"/>
          <p:cNvSpPr/>
          <p:nvPr/>
        </p:nvSpPr>
        <p:spPr>
          <a:xfrm>
            <a:off x="6858000" y="3538728"/>
            <a:ext cx="1856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Analysts &amp; Tokenomics Designers. Audit protocols and design economic models.</a:t>
            </a:r>
            <a:endParaRPr lang="en-US" sz="900" dirty="0"/>
          </a:p>
        </p:txBody>
      </p:sp>
      <p:sp>
        <p:nvSpPr>
          <p:cNvPr id="36" name="Shape 27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37" name="Text 28"/>
          <p:cNvSpPr/>
          <p:nvPr/>
        </p:nvSpPr>
        <p:spPr>
          <a:xfrm>
            <a:off x="228600" y="488289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kern="0" spc="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BLOCKCHAIN CLUB · FUTMINNA</a:t>
            </a:r>
            <a:endParaRPr lang="en-US" sz="700" dirty="0"/>
          </a:p>
        </p:txBody>
      </p:sp>
      <p:pic>
        <p:nvPicPr>
          <p:cNvPr id="38" name="Image 0" descr="preencoded.png">
            <a:extLst>
              <a:ext uri="{FF2B5EF4-FFF2-40B4-BE49-F238E27FC236}">
                <a16:creationId xmlns:a16="http://schemas.microsoft.com/office/drawing/2014/main" id="{E924E768-4853-160E-8072-C1000B7A764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6667" t="18888" r="16667" b="22222"/>
          <a:stretch>
            <a:fillRect/>
          </a:stretch>
        </p:blipFill>
        <p:spPr>
          <a:xfrm>
            <a:off x="8366760" y="137160"/>
            <a:ext cx="457200" cy="4038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0"/>
            <a:ext cx="2743200" cy="514350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02920" y="196596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Join the Movement.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502920" y="278892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future is decentralized; and it's being built right now.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02920" y="450799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next generation of Web3 engineers.</a:t>
            </a:r>
            <a:endParaRPr lang="en-US" sz="95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1812867A-5556-6BDA-E83B-86358D8DE2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67" t="18888" r="16667" b="22222"/>
          <a:stretch>
            <a:fillRect/>
          </a:stretch>
        </p:blipFill>
        <p:spPr>
          <a:xfrm>
            <a:off x="502920" y="434276"/>
            <a:ext cx="1501140" cy="13260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9E3F17-4BC7-C8EE-9A97-C1B78F7E8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2940" y="3726243"/>
            <a:ext cx="3391111" cy="1127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1E9CDD-86BF-C953-A558-9FCB5B6B2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B1B1FFC-76E2-D75F-E50A-8EC0DF8F7434}"/>
              </a:ext>
            </a:extLst>
          </p:cNvPr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181818"/>
          </a:solidFill>
          <a:ln w="12700">
            <a:solidFill>
              <a:srgbClr val="181818"/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8EBA7DF-22DA-AEB9-470D-3B4C9FCDCF8C}"/>
              </a:ext>
            </a:extLst>
          </p:cNvPr>
          <p:cNvSpPr/>
          <p:nvPr/>
        </p:nvSpPr>
        <p:spPr>
          <a:xfrm>
            <a:off x="8046720" y="0"/>
            <a:ext cx="1097280" cy="5143500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25B6C3-9307-3DBD-611F-0388B5881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1191" y="-137160"/>
            <a:ext cx="4811711" cy="160020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A83013FE-0DB5-DB78-C370-F00BCC0FD883}"/>
              </a:ext>
            </a:extLst>
          </p:cNvPr>
          <p:cNvSpPr/>
          <p:nvPr/>
        </p:nvSpPr>
        <p:spPr>
          <a:xfrm>
            <a:off x="2993707" y="974795"/>
            <a:ext cx="3156585" cy="769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dirty="0">
                <a:solidFill>
                  <a:srgbClr val="FFFFFF"/>
                </a:solidFill>
                <a:latin typeface="Arial" panose="020B0604020202020204" pitchFamily="34" charset="0"/>
                <a:ea typeface="Arial Black" pitchFamily="34" charset="-122"/>
                <a:cs typeface="Arial" panose="020B0604020202020204" pitchFamily="34" charset="0"/>
              </a:rPr>
              <a:t>GAME TIME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8D6086-A84E-73C2-BEDE-45B52E71A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514" y="1993760"/>
            <a:ext cx="2174945" cy="2174945"/>
          </a:xfrm>
          <a:prstGeom prst="rect">
            <a:avLst/>
          </a:prstGeom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41406EA2-B084-ED11-43CC-6A79DE2FF11E}"/>
              </a:ext>
            </a:extLst>
          </p:cNvPr>
          <p:cNvSpPr/>
          <p:nvPr/>
        </p:nvSpPr>
        <p:spPr>
          <a:xfrm>
            <a:off x="2171700" y="2794352"/>
            <a:ext cx="42138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at</a:t>
            </a:r>
          </a:p>
          <a:p>
            <a:r>
              <a:rPr lang="en-US" sz="4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Slido.com</a:t>
            </a:r>
          </a:p>
          <a:p>
            <a:r>
              <a:rPr lang="en-US" sz="4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#3115 085</a:t>
            </a:r>
          </a:p>
        </p:txBody>
      </p:sp>
    </p:spTree>
    <p:extLst>
      <p:ext uri="{BB962C8B-B14F-4D97-AF65-F5344CB8AC3E}">
        <p14:creationId xmlns:p14="http://schemas.microsoft.com/office/powerpoint/2010/main" val="3878577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538</Words>
  <Application>Microsoft Office PowerPoint</Application>
  <PresentationFormat>On-screen Show (16:9)</PresentationFormat>
  <Paragraphs>100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Demystifying Blockchain</dc:title>
  <dc:subject>PptxGenJS Presentation</dc:subject>
  <dc:creator>PptxGenJS</dc:creator>
  <cp:lastModifiedBy>BENEDICT ISAAC</cp:lastModifiedBy>
  <cp:revision>2</cp:revision>
  <dcterms:created xsi:type="dcterms:W3CDTF">2026-06-06T10:37:33Z</dcterms:created>
  <dcterms:modified xsi:type="dcterms:W3CDTF">2026-06-06T17:55:16Z</dcterms:modified>
</cp:coreProperties>
</file>